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5"/>
  </p:notesMasterIdLst>
  <p:sldIdLst>
    <p:sldId id="256" r:id="rId2"/>
    <p:sldId id="272" r:id="rId3"/>
    <p:sldId id="276" r:id="rId4"/>
    <p:sldId id="268" r:id="rId5"/>
    <p:sldId id="269" r:id="rId6"/>
    <p:sldId id="270" r:id="rId7"/>
    <p:sldId id="277" r:id="rId8"/>
    <p:sldId id="279" r:id="rId9"/>
    <p:sldId id="280" r:id="rId10"/>
    <p:sldId id="258" r:id="rId11"/>
    <p:sldId id="278" r:id="rId12"/>
    <p:sldId id="283" r:id="rId13"/>
    <p:sldId id="259" r:id="rId14"/>
    <p:sldId id="281" r:id="rId15"/>
    <p:sldId id="275" r:id="rId16"/>
    <p:sldId id="284" r:id="rId17"/>
    <p:sldId id="260" r:id="rId18"/>
    <p:sldId id="285" r:id="rId19"/>
    <p:sldId id="261" r:id="rId20"/>
    <p:sldId id="282" r:id="rId21"/>
    <p:sldId id="287" r:id="rId22"/>
    <p:sldId id="286" r:id="rId23"/>
    <p:sldId id="26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/>
    <p:restoredTop sz="86418"/>
  </p:normalViewPr>
  <p:slideViewPr>
    <p:cSldViewPr snapToGrid="0" snapToObjects="1">
      <p:cViewPr varScale="1">
        <p:scale>
          <a:sx n="112" d="100"/>
          <a:sy n="112" d="100"/>
        </p:scale>
        <p:origin x="74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62A2E-9C3D-B448-8B2D-1979FA78E911}" type="datetimeFigureOut">
              <a:rPr lang="en-US" smtClean="0"/>
              <a:t>6/7/19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65984-C45C-3B40-9CCB-4E994A86E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0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5984-C45C-3B40-9CCB-4E994A86E8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44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DF264B-9DF6-3742-976D-1F1FF1912C02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91689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8ABD5-2262-8F4C-967C-CA19EE4991E9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9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B5799D-B224-0A42-B513-6C4FAE345280}" type="slidenum">
              <a:rPr lang="en-US" altLang="x-none"/>
              <a:pPr/>
              <a:t>18</a:t>
            </a:fld>
            <a:endParaRPr lang="en-US" altLang="x-none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3205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39D26A-3A9F-F940-87F7-2A557729504C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1489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F710D-4E13-7547-9A79-7168B982700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6771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5984-C45C-3B40-9CCB-4E994A86E8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5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8ABD5-2262-8F4C-967C-CA19EE4991E9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5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32A25-F5B2-A542-8EFC-4EEAB2A555D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321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E3AE0-0495-4146-BCD9-8FE992515B6C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AA6E8-8C13-2D47-B60C-2A962DE1769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135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16587-BF42-8244-85DF-0AC3CFAAA15C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75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36256-D156-1449-BF36-7E90E6852D0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770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B754AC-476E-5F44-8CD1-8EE91A0726B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6985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F4A68-D174-1F48-BD43-D9528E9A2EF3}" type="slidenum">
              <a:rPr lang="en-US"/>
              <a:pPr/>
              <a:t>12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12455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E48F9-3FE4-8846-929E-50F9064F194B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610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2CD6E8D-EC08-4D40-AA89-ABD37929C9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A53A6B3-805B-4A4C-98E4-4B87C7F3E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363BF0-25B1-9842-B5C0-68810F19E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CA75D-6A0A-1945-A0BC-73743447126E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7BF92-8E2F-CA45-A88C-6DB25C783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http://cdli.ox.ac.uk/wiki/doku.php?id=the_sumerian_king_list_skl" TargetMode="External"/><Relationship Id="rId9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pn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8.jpg"/><Relationship Id="rId5" Type="http://schemas.openxmlformats.org/officeDocument/2006/relationships/image" Target="../media/image59.png"/><Relationship Id="rId6" Type="http://schemas.openxmlformats.org/officeDocument/2006/relationships/image" Target="../media/image60.jpg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3.jpeg"/><Relationship Id="rId5" Type="http://schemas.openxmlformats.org/officeDocument/2006/relationships/image" Target="../media/image64.jpg"/><Relationship Id="rId6" Type="http://schemas.openxmlformats.org/officeDocument/2006/relationships/image" Target="../media/image65.jpg"/><Relationship Id="rId7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“Fake news”: A new title for an old strategy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16178"/>
            <a:ext cx="6858000" cy="124182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SIDNEY SUSSEX TASTER LECTURE: ARCHAEOLOGY </a:t>
            </a:r>
            <a:r>
              <a:rPr lang="en-US" dirty="0" smtClean="0"/>
              <a:t>TRIPOS</a:t>
            </a:r>
          </a:p>
          <a:p>
            <a:r>
              <a:rPr lang="en-US" dirty="0" smtClean="0"/>
              <a:t>DR. SHEILA </a:t>
            </a:r>
            <a:r>
              <a:rPr lang="en-US" dirty="0" smtClean="0"/>
              <a:t>KOHRING, </a:t>
            </a:r>
            <a:r>
              <a:rPr lang="en-US" dirty="0" err="1" smtClean="0"/>
              <a:t>DoS</a:t>
            </a:r>
            <a:endParaRPr lang="en-US" dirty="0" smtClean="0"/>
          </a:p>
          <a:p>
            <a:r>
              <a:rPr lang="en-US" dirty="0" smtClean="0"/>
              <a:t>23 FEBRUARY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3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1086" y="359672"/>
            <a:ext cx="7772400" cy="857250"/>
          </a:xfrm>
        </p:spPr>
        <p:txBody>
          <a:bodyPr/>
          <a:lstStyle/>
          <a:p>
            <a:pPr algn="l"/>
            <a:r>
              <a:rPr lang="en-US" altLang="en-US"/>
              <a:t>Earliest writing: Mesopotamia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530" y="1576594"/>
            <a:ext cx="4119770" cy="4424156"/>
          </a:xfrm>
        </p:spPr>
        <p:txBody>
          <a:bodyPr/>
          <a:lstStyle/>
          <a:p>
            <a:r>
              <a:rPr lang="en-US" altLang="en-US" sz="3200" dirty="0"/>
              <a:t>Pragmatic uses</a:t>
            </a:r>
          </a:p>
          <a:p>
            <a:pPr lvl="1"/>
            <a:r>
              <a:rPr lang="en-US" altLang="en-US" sz="2800" dirty="0"/>
              <a:t>Administrative</a:t>
            </a:r>
          </a:p>
          <a:p>
            <a:pPr lvl="1"/>
            <a:r>
              <a:rPr lang="en-US" altLang="en-US" sz="2800" dirty="0"/>
              <a:t>Accounting</a:t>
            </a:r>
          </a:p>
          <a:p>
            <a:pPr lvl="1"/>
            <a:endParaRPr lang="en-US" altLang="en-US" dirty="0"/>
          </a:p>
          <a:p>
            <a:r>
              <a:rPr lang="en-US" altLang="en-US" sz="3200" dirty="0"/>
              <a:t>Use diversifies include social and political aspects</a:t>
            </a:r>
          </a:p>
          <a:p>
            <a:pPr lvl="1"/>
            <a:r>
              <a:rPr lang="en-US" altLang="en-US" sz="2800" dirty="0"/>
              <a:t>Ritual</a:t>
            </a:r>
          </a:p>
          <a:p>
            <a:pPr lvl="1"/>
            <a:r>
              <a:rPr lang="en-US" altLang="en-US" sz="2800" dirty="0"/>
              <a:t>Narratives</a:t>
            </a:r>
          </a:p>
        </p:txBody>
      </p:sp>
      <p:pic>
        <p:nvPicPr>
          <p:cNvPr id="11271" name="Picture 7" descr="t12889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7206" y="1277488"/>
            <a:ext cx="2748178" cy="1839982"/>
          </a:xfrm>
        </p:spPr>
      </p:pic>
      <p:pic>
        <p:nvPicPr>
          <p:cNvPr id="11272" name="Picture 8" descr="ps137915_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5" b="24606"/>
          <a:stretch>
            <a:fillRect/>
          </a:stretch>
        </p:blipFill>
        <p:spPr>
          <a:xfrm>
            <a:off x="5966460" y="2624145"/>
            <a:ext cx="2982923" cy="1566035"/>
          </a:xfrm>
        </p:spPr>
      </p:pic>
      <p:pic>
        <p:nvPicPr>
          <p:cNvPr id="11273" name="Picture 9" descr="tab_gilgame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13" y="4405071"/>
            <a:ext cx="2228850" cy="234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uneiform tablet det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0867" r="8896" b="11794"/>
          <a:stretch>
            <a:fillRect/>
          </a:stretch>
        </p:blipFill>
        <p:spPr bwMode="auto">
          <a:xfrm>
            <a:off x="5966460" y="4272628"/>
            <a:ext cx="2884832" cy="233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4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58" y="464119"/>
            <a:ext cx="7772400" cy="1143000"/>
          </a:xfrm>
        </p:spPr>
        <p:txBody>
          <a:bodyPr/>
          <a:lstStyle/>
          <a:p>
            <a:r>
              <a:rPr lang="en-US" dirty="0" smtClean="0"/>
              <a:t>Epic of Gilgamesh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1" y="1607119"/>
            <a:ext cx="3858949" cy="4690811"/>
          </a:xfrm>
        </p:spPr>
        <p:txBody>
          <a:bodyPr>
            <a:normAutofit fontScale="85000" lnSpcReduction="10000"/>
          </a:bodyPr>
          <a:lstStyle/>
          <a:p>
            <a:r>
              <a:rPr lang="en-US" sz="3500" dirty="0"/>
              <a:t>Account of king from ancient Sumerian city of </a:t>
            </a:r>
            <a:r>
              <a:rPr lang="en-US" sz="3500" dirty="0" err="1"/>
              <a:t>Uruk</a:t>
            </a:r>
            <a:r>
              <a:rPr lang="en-US" sz="3500" dirty="0"/>
              <a:t> circa 2700-2600 BCE</a:t>
            </a:r>
          </a:p>
          <a:p>
            <a:pPr lvl="1"/>
            <a:r>
              <a:rPr lang="en-US" sz="3000" dirty="0" smtClean="0"/>
              <a:t>Sumerian Kings List suggest he ruled over 120 years.</a:t>
            </a:r>
          </a:p>
          <a:p>
            <a:r>
              <a:rPr lang="en-US" sz="3500" dirty="0"/>
              <a:t>12 Clay tablets from 2100 BCE</a:t>
            </a:r>
          </a:p>
          <a:p>
            <a:endParaRPr lang="en-US" sz="2400" dirty="0"/>
          </a:p>
          <a:p>
            <a:r>
              <a:rPr lang="en-US" sz="3500" dirty="0"/>
              <a:t>Real event or fiction</a:t>
            </a:r>
            <a:r>
              <a:rPr lang="en-US" sz="3500" dirty="0" smtClean="0"/>
              <a:t>?</a:t>
            </a:r>
            <a:endParaRPr lang="en-US" sz="35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637" y="201782"/>
            <a:ext cx="1445801" cy="239460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58" y="3855429"/>
            <a:ext cx="2619827" cy="2787496"/>
          </a:xfrm>
        </p:spPr>
      </p:pic>
      <p:sp>
        <p:nvSpPr>
          <p:cNvPr id="11" name="TextBox 10"/>
          <p:cNvSpPr txBox="1"/>
          <p:nvPr/>
        </p:nvSpPr>
        <p:spPr>
          <a:xfrm>
            <a:off x="0" y="6182521"/>
            <a:ext cx="6021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Line drawing of Gilgamesh statue from University of Arkansas collection </a:t>
            </a:r>
            <a:r>
              <a:rPr lang="en-US" sz="825" dirty="0">
                <a:hlinkClick r:id="rId5" invalidUrl="http://www.clt.astate.edu/wnarey/Religious Studies Program/Religion Studies Program/Religious Studies Program Files/the_epic_of_gilgamesh.htm"/>
              </a:rPr>
              <a:t>http</a:t>
            </a:r>
            <a:r>
              <a:rPr lang="en-US" sz="825" dirty="0">
                <a:hlinkClick r:id="rId6" invalidUrl="http://www.clt.astate.edu/wnarey/Religious Studies Program/Religion Studies Program/Religious Studies Program Files/the_epic_of_gilgamesh.htm"/>
              </a:rPr>
              <a:t>://</a:t>
            </a:r>
            <a:r>
              <a:rPr lang="en-US" sz="825" dirty="0">
                <a:hlinkClick r:id="rId7" invalidUrl="http://www.clt.astate.edu/wnarey/Religious Studies Program/Religion Studies Program/Religious Studies Program Files/the_epic_of_gilgamesh.htm"/>
              </a:rPr>
              <a:t>www.clt.astate.edu/wnarey/Religious%20Studies%20Program/Religion%20Studies%20Program/Religious%20Studies%20Program%20Files/the_epic_of_gilgamesh.htm</a:t>
            </a:r>
            <a:r>
              <a:rPr lang="en-US" sz="825" dirty="0"/>
              <a:t>, Weld Blundell prism image: </a:t>
            </a:r>
            <a:r>
              <a:rPr lang="en-US" sz="825" dirty="0">
                <a:hlinkClick r:id="rId8"/>
              </a:rPr>
              <a:t>http://cdli.ox.ac.uk/wiki/doku.php?id=the_sumerian_king_list_skl</a:t>
            </a:r>
            <a:r>
              <a:rPr lang="en-US" sz="825" dirty="0"/>
              <a:t>, ’Flood tablet’ from Epic of Gilgamesh image: </a:t>
            </a:r>
            <a:r>
              <a:rPr lang="en-US" sz="825" dirty="0">
                <a:hlinkClick r:id="rId8"/>
              </a:rPr>
              <a:t>http://cdli.ox.ac.uk/wiki/doku.php?id=the_sumerian_king_list_skl</a:t>
            </a:r>
            <a:r>
              <a:rPr lang="en-US" sz="825" dirty="0"/>
              <a:t>,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91" y="643877"/>
            <a:ext cx="1818460" cy="39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669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2841" b="4544"/>
          <a:stretch>
            <a:fillRect/>
          </a:stretch>
        </p:blipFill>
        <p:spPr bwMode="auto">
          <a:xfrm>
            <a:off x="4217137" y="1690689"/>
            <a:ext cx="4298213" cy="153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Earliest writing Egypt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1475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Religious-Utilitarian uses?</a:t>
            </a:r>
            <a:endParaRPr lang="en-US" sz="3200" dirty="0"/>
          </a:p>
          <a:p>
            <a:pPr lvl="1"/>
            <a:r>
              <a:rPr lang="en-US" sz="3000" dirty="0" smtClean="0"/>
              <a:t>Accounting of things (</a:t>
            </a:r>
            <a:r>
              <a:rPr lang="en-US" sz="3000" dirty="0" err="1" smtClean="0"/>
              <a:t>i.e</a:t>
            </a:r>
            <a:r>
              <a:rPr lang="en-US" sz="3000" dirty="0" smtClean="0"/>
              <a:t> labels) </a:t>
            </a:r>
          </a:p>
          <a:p>
            <a:pPr lvl="1"/>
            <a:r>
              <a:rPr lang="en-US" sz="3000" dirty="0" smtClean="0"/>
              <a:t>Presence </a:t>
            </a:r>
            <a:r>
              <a:rPr lang="en-US" sz="3000" dirty="0"/>
              <a:t>in </a:t>
            </a:r>
            <a:r>
              <a:rPr lang="en-US" sz="3000" dirty="0" smtClean="0"/>
              <a:t>tombs</a:t>
            </a:r>
          </a:p>
          <a:p>
            <a:pPr lvl="1"/>
            <a:endParaRPr lang="en-US" sz="2100" dirty="0" smtClean="0"/>
          </a:p>
          <a:p>
            <a:r>
              <a:rPr lang="en-US" sz="3200" dirty="0" smtClean="0"/>
              <a:t>Two versions of writing</a:t>
            </a:r>
          </a:p>
          <a:p>
            <a:pPr lvl="1"/>
            <a:r>
              <a:rPr lang="en-US" sz="3000" dirty="0" smtClean="0"/>
              <a:t>Hieroglyphic and Hieratic</a:t>
            </a:r>
          </a:p>
          <a:p>
            <a:pPr lvl="1"/>
            <a:r>
              <a:rPr lang="en-US" sz="3000" dirty="0" smtClean="0"/>
              <a:t>Different roles in sociopolitical life</a:t>
            </a:r>
          </a:p>
          <a:p>
            <a:pPr lvl="1"/>
            <a:r>
              <a:rPr lang="en-US" sz="3000" dirty="0" smtClean="0"/>
              <a:t>Efficiency and administration</a:t>
            </a:r>
          </a:p>
          <a:p>
            <a:pPr lvl="1"/>
            <a:endParaRPr lang="en-US" sz="1300" dirty="0"/>
          </a:p>
        </p:txBody>
      </p:sp>
      <p:pic>
        <p:nvPicPr>
          <p:cNvPr id="12" name="Picture 3" descr="PT-pe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3" y="4223574"/>
            <a:ext cx="2543174" cy="22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51" y="3762669"/>
            <a:ext cx="2214563" cy="290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140" y="6532587"/>
            <a:ext cx="1824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Picture sources:  H. </a:t>
            </a:r>
            <a:r>
              <a:rPr lang="en-US" sz="1100" dirty="0" err="1" smtClean="0"/>
              <a:t>Papazian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133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11479" y="414012"/>
            <a:ext cx="508635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/>
              <a:t>Earliest writing:  Oaxaca</a:t>
            </a: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88720"/>
            <a:ext cx="3810000" cy="4907280"/>
          </a:xfrm>
        </p:spPr>
        <p:txBody>
          <a:bodyPr/>
          <a:lstStyle/>
          <a:p>
            <a:r>
              <a:rPr lang="en-US" altLang="en-US" sz="3200" dirty="0"/>
              <a:t>Calendrical Systems</a:t>
            </a:r>
          </a:p>
          <a:p>
            <a:pPr lvl="1"/>
            <a:r>
              <a:rPr lang="en-US" altLang="en-US" sz="2800" dirty="0"/>
              <a:t>Elaborate systems for recording cycles of </a:t>
            </a:r>
            <a:r>
              <a:rPr lang="en-US" altLang="en-US" sz="2800" dirty="0" smtClean="0"/>
              <a:t>time</a:t>
            </a:r>
            <a:endParaRPr lang="en-US" altLang="en-US" sz="2100" dirty="0"/>
          </a:p>
          <a:p>
            <a:r>
              <a:rPr lang="en-US" altLang="en-US" sz="3200" dirty="0"/>
              <a:t>Social uses</a:t>
            </a:r>
          </a:p>
          <a:p>
            <a:pPr lvl="1"/>
            <a:r>
              <a:rPr lang="en-US" altLang="en-US" sz="2800" dirty="0" err="1"/>
              <a:t>Legitimisation</a:t>
            </a:r>
            <a:r>
              <a:rPr lang="en-US" altLang="en-US" sz="2800" dirty="0"/>
              <a:t> of social order</a:t>
            </a:r>
          </a:p>
          <a:p>
            <a:pPr lvl="1"/>
            <a:r>
              <a:rPr lang="en-US" altLang="en-US" sz="2800" dirty="0"/>
              <a:t>Creation of political history</a:t>
            </a:r>
          </a:p>
        </p:txBody>
      </p:sp>
      <p:pic>
        <p:nvPicPr>
          <p:cNvPr id="18439" name="Picture 1031" descr="danzante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14" y="2258047"/>
            <a:ext cx="2481895" cy="1981200"/>
          </a:xfrm>
        </p:spPr>
      </p:pic>
      <p:pic>
        <p:nvPicPr>
          <p:cNvPr id="18438" name="Picture 1030" descr="ozwfigure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6520" y="4320531"/>
            <a:ext cx="2308859" cy="2395225"/>
          </a:xfrm>
        </p:spPr>
      </p:pic>
      <p:pic>
        <p:nvPicPr>
          <p:cNvPr id="18440" name="Picture 1032" descr="54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86" y="5247901"/>
            <a:ext cx="4791335" cy="15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1033" descr="mayas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29" y="414228"/>
            <a:ext cx="2318302" cy="17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61288" y="457200"/>
            <a:ext cx="6771032" cy="85725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/>
              <a:t>The </a:t>
            </a:r>
            <a:r>
              <a:rPr lang="en-US" altLang="en-US" dirty="0" smtClean="0"/>
              <a:t>power of writing</a:t>
            </a:r>
            <a:endParaRPr lang="en-US" altLang="en-US" dirty="0"/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94310" y="1771650"/>
            <a:ext cx="4846320" cy="4617720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 smtClean="0"/>
              <a:t>Creation of ‘authentic’ information/narrative</a:t>
            </a:r>
            <a:endParaRPr lang="en-US" altLang="en-US" sz="3200" dirty="0"/>
          </a:p>
          <a:p>
            <a:r>
              <a:rPr lang="en-US" altLang="en-US" sz="3200" dirty="0"/>
              <a:t>Writing as a visual social statement</a:t>
            </a:r>
          </a:p>
          <a:p>
            <a:pPr lvl="1"/>
            <a:r>
              <a:rPr lang="en-US" altLang="en-US" sz="2800" dirty="0"/>
              <a:t>Impact on its location, spatial </a:t>
            </a:r>
            <a:r>
              <a:rPr lang="en-US" altLang="en-US" sz="2800" dirty="0" err="1"/>
              <a:t>organisation</a:t>
            </a:r>
            <a:r>
              <a:rPr lang="en-US" altLang="en-US" sz="2800" dirty="0"/>
              <a:t> and socio-political sanctioning</a:t>
            </a:r>
          </a:p>
          <a:p>
            <a:r>
              <a:rPr lang="en-US" altLang="en-US" sz="3200" dirty="0"/>
              <a:t>Material is often the message!</a:t>
            </a:r>
          </a:p>
          <a:p>
            <a:pPr lvl="1"/>
            <a:r>
              <a:rPr lang="en-US" altLang="en-US" sz="3000" dirty="0"/>
              <a:t>Meanings dependent on the social context</a:t>
            </a:r>
          </a:p>
          <a:p>
            <a:pPr lvl="1"/>
            <a:endParaRPr lang="en-US" altLang="en-US" dirty="0"/>
          </a:p>
        </p:txBody>
      </p:sp>
      <p:pic>
        <p:nvPicPr>
          <p:cNvPr id="14341" name="Picture 1029" descr="Scherbengerich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4514" y="262890"/>
            <a:ext cx="1638856" cy="312610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30" y="2729589"/>
            <a:ext cx="2620081" cy="38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IMG779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Imagery and texts</a:t>
            </a:r>
            <a:endParaRPr lang="en-US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Message for the masses</a:t>
            </a:r>
          </a:p>
          <a:p>
            <a:r>
              <a:rPr lang="en-US" dirty="0"/>
              <a:t>Links to </a:t>
            </a:r>
            <a:r>
              <a:rPr lang="en-US" dirty="0" smtClean="0"/>
              <a:t>text</a:t>
            </a:r>
          </a:p>
          <a:p>
            <a:r>
              <a:rPr lang="en-US" dirty="0" smtClean="0"/>
              <a:t>Fake news?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8610" name="Picture 2" descr="xir0683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9" y="1869969"/>
            <a:ext cx="2565588" cy="333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86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r="19392" b="11232"/>
          <a:stretch>
            <a:fillRect/>
          </a:stretch>
        </p:blipFill>
        <p:spPr bwMode="auto">
          <a:xfrm>
            <a:off x="5537318" y="713428"/>
            <a:ext cx="3499243" cy="457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08613" name="Text Box 5"/>
          <p:cNvSpPr txBox="1">
            <a:spLocks noChangeArrowheads="1"/>
          </p:cNvSpPr>
          <p:nvPr/>
        </p:nvSpPr>
        <p:spPr bwMode="auto">
          <a:xfrm>
            <a:off x="195245" y="5312646"/>
            <a:ext cx="271253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50" dirty="0" err="1">
                <a:latin typeface="Garamond" charset="0"/>
                <a:ea typeface="Garamond" charset="0"/>
                <a:cs typeface="Garamond" charset="0"/>
              </a:rPr>
              <a:t>Narmer</a:t>
            </a:r>
            <a:r>
              <a:rPr lang="en-US" altLang="x-none" sz="1650" dirty="0">
                <a:latin typeface="Garamond" charset="0"/>
                <a:ea typeface="Garamond" charset="0"/>
                <a:cs typeface="Garamond" charset="0"/>
              </a:rPr>
              <a:t> palette (ca. 3035 B.C.)</a:t>
            </a:r>
            <a:r>
              <a:rPr lang="en-US" altLang="x-none" sz="1350" dirty="0">
                <a:latin typeface="Garamond" charset="0"/>
                <a:ea typeface="Garamond" charset="0"/>
                <a:cs typeface="Garamond" charset="0"/>
              </a:rPr>
              <a:t> </a:t>
            </a:r>
          </a:p>
        </p:txBody>
      </p:sp>
      <p:sp>
        <p:nvSpPr>
          <p:cNvPr id="708614" name="Text Box 6"/>
          <p:cNvSpPr txBox="1">
            <a:spLocks noChangeArrowheads="1"/>
          </p:cNvSpPr>
          <p:nvPr/>
        </p:nvSpPr>
        <p:spPr bwMode="auto">
          <a:xfrm>
            <a:off x="6544918" y="5442141"/>
            <a:ext cx="225587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50" dirty="0" err="1">
                <a:latin typeface="Garamond" charset="0"/>
                <a:ea typeface="Garamond" charset="0"/>
                <a:cs typeface="Garamond" charset="0"/>
              </a:rPr>
              <a:t>Edfu</a:t>
            </a:r>
            <a:r>
              <a:rPr lang="en-US" altLang="x-none" sz="1650" dirty="0">
                <a:latin typeface="Garamond" charset="0"/>
                <a:ea typeface="Garamond" charset="0"/>
                <a:cs typeface="Garamond" charset="0"/>
              </a:rPr>
              <a:t> pylon (ca. 245 B.C.)</a:t>
            </a:r>
          </a:p>
        </p:txBody>
      </p:sp>
      <p:pic>
        <p:nvPicPr>
          <p:cNvPr id="6" name="Picture 2" descr="ivory Den for sanda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t="9352" r="2477" b="10492"/>
          <a:stretch>
            <a:fillRect/>
          </a:stretch>
        </p:blipFill>
        <p:spPr bwMode="auto">
          <a:xfrm>
            <a:off x="2824781" y="3674250"/>
            <a:ext cx="2778605" cy="23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60833" y="6022370"/>
            <a:ext cx="2191626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Adobe Garamond Pro"/>
              </a:rPr>
              <a:t>Ivory Label of King Den  </a:t>
            </a:r>
          </a:p>
          <a:p>
            <a:pPr>
              <a:spcBef>
                <a:spcPct val="50000"/>
              </a:spcBef>
            </a:pPr>
            <a:r>
              <a:rPr lang="en-US" sz="1500" dirty="0">
                <a:latin typeface="Adobe Garamond Pro"/>
              </a:rPr>
              <a:t>(ca. 2900 B.C.)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150" y="361753"/>
            <a:ext cx="6193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The </a:t>
            </a:r>
            <a:r>
              <a:rPr lang="en-US" sz="4400" dirty="0" err="1" smtClean="0">
                <a:latin typeface="+mj-lt"/>
              </a:rPr>
              <a:t>Pharoah</a:t>
            </a:r>
            <a:r>
              <a:rPr lang="en-US" sz="4400" dirty="0">
                <a:latin typeface="+mj-lt"/>
              </a:rPr>
              <a:t>: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smtClean="0">
                <a:latin typeface="+mj-lt"/>
              </a:rPr>
              <a:t>Divine Defender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98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MG779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8868" y="457200"/>
            <a:ext cx="5642942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dirty="0"/>
              <a:t>Egypt: Tribute to the State</a:t>
            </a:r>
          </a:p>
        </p:txBody>
      </p:sp>
      <p:pic>
        <p:nvPicPr>
          <p:cNvPr id="5127" name="Picture 7" descr="rechmire 3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868" y="1314451"/>
            <a:ext cx="3921084" cy="2527640"/>
          </a:xfrm>
        </p:spPr>
      </p:pic>
      <p:pic>
        <p:nvPicPr>
          <p:cNvPr id="5129" name="Picture 9" descr="mencheperresonb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9093" y="1282577"/>
            <a:ext cx="3753134" cy="2559514"/>
          </a:xfrm>
        </p:spPr>
      </p:pic>
      <p:pic>
        <p:nvPicPr>
          <p:cNvPr id="5128" name="Picture 8" descr="rechmire al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710" y="4023361"/>
            <a:ext cx="5719942" cy="2612232"/>
          </a:xfrm>
        </p:spPr>
      </p:pic>
      <p:pic>
        <p:nvPicPr>
          <p:cNvPr id="5130" name="Picture 10" descr="senmu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4275" y="4029076"/>
            <a:ext cx="3052580" cy="1885950"/>
          </a:xfrm>
        </p:spPr>
      </p:pic>
    </p:spTree>
    <p:extLst>
      <p:ext uri="{BB962C8B-B14F-4D97-AF65-F5344CB8AC3E}">
        <p14:creationId xmlns:p14="http://schemas.microsoft.com/office/powerpoint/2010/main" val="9295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" y="4046220"/>
            <a:ext cx="4761898" cy="2680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78" y="1895883"/>
            <a:ext cx="1793496" cy="2438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609" y="434875"/>
            <a:ext cx="5076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Spot the King:  Ancient Mesopotamian imagery of power</a:t>
            </a:r>
            <a:endParaRPr lang="en-US" sz="4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44" y="157812"/>
            <a:ext cx="3312864" cy="49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484" y="512486"/>
            <a:ext cx="6355225" cy="1354414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/>
              <a:t>Maya Kings: Amazing life histories</a:t>
            </a:r>
          </a:p>
        </p:txBody>
      </p:sp>
      <p:pic>
        <p:nvPicPr>
          <p:cNvPr id="13319" name="Picture 7" descr="e66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0" y="2004060"/>
            <a:ext cx="2929710" cy="4453890"/>
          </a:xfrm>
        </p:spPr>
      </p:pic>
      <p:pic>
        <p:nvPicPr>
          <p:cNvPr id="13320" name="Picture 8" descr="mm033789_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4" b="11765"/>
          <a:stretch>
            <a:fillRect/>
          </a:stretch>
        </p:blipFill>
        <p:spPr>
          <a:xfrm>
            <a:off x="5246390" y="1214499"/>
            <a:ext cx="3293212" cy="2613660"/>
          </a:xfrm>
        </p:spPr>
      </p:pic>
      <p:pic>
        <p:nvPicPr>
          <p:cNvPr id="13321" name="Picture 9" descr="mm033598_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8582" y="3674745"/>
            <a:ext cx="2960370" cy="2960370"/>
          </a:xfrm>
        </p:spPr>
      </p:pic>
      <p:pic>
        <p:nvPicPr>
          <p:cNvPr id="13322" name="Picture 10" descr="mm033786_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7525" y="4018952"/>
            <a:ext cx="2599018" cy="2599018"/>
          </a:xfrm>
        </p:spPr>
      </p:pic>
    </p:spTree>
    <p:extLst>
      <p:ext uri="{BB962C8B-B14F-4D97-AF65-F5344CB8AC3E}">
        <p14:creationId xmlns:p14="http://schemas.microsoft.com/office/powerpoint/2010/main" val="17551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IMG779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92"/>
          <a:stretch/>
        </p:blipFill>
        <p:spPr>
          <a:xfrm>
            <a:off x="125611" y="454748"/>
            <a:ext cx="5008700" cy="150319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8" b="7647"/>
          <a:stretch/>
        </p:blipFill>
        <p:spPr>
          <a:xfrm>
            <a:off x="4950705" y="765761"/>
            <a:ext cx="3956479" cy="2864690"/>
          </a:xfrm>
        </p:spPr>
      </p:pic>
      <p:sp>
        <p:nvSpPr>
          <p:cNvPr id="6" name="TextBox 5"/>
          <p:cNvSpPr txBox="1"/>
          <p:nvPr/>
        </p:nvSpPr>
        <p:spPr>
          <a:xfrm>
            <a:off x="1850179" y="2068417"/>
            <a:ext cx="31271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Online Guardian piece 17 December 2016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0" r="30282" b="37378"/>
          <a:stretch/>
        </p:blipFill>
        <p:spPr>
          <a:xfrm>
            <a:off x="183467" y="3212808"/>
            <a:ext cx="3164482" cy="25431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57172" y="3759643"/>
            <a:ext cx="21500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Online Times editorial piece</a:t>
            </a:r>
          </a:p>
          <a:p>
            <a:r>
              <a:rPr lang="en-US" sz="1350" dirty="0"/>
              <a:t>18 February 2017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0119" y="5755912"/>
            <a:ext cx="31311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Story originally on </a:t>
            </a:r>
            <a:r>
              <a:rPr lang="en-US" sz="1350" dirty="0" err="1"/>
              <a:t>Newsnight</a:t>
            </a:r>
            <a:r>
              <a:rPr lang="en-US" sz="1350" dirty="0"/>
              <a:t> 16 February</a:t>
            </a:r>
          </a:p>
          <a:p>
            <a:r>
              <a:rPr lang="en-US" sz="1350" dirty="0"/>
              <a:t>Online BBC news 17 February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03" b="21038"/>
          <a:stretch/>
        </p:blipFill>
        <p:spPr>
          <a:xfrm>
            <a:off x="3382698" y="4607815"/>
            <a:ext cx="5780780" cy="1272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2595" y="6009828"/>
            <a:ext cx="22445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Independent Online headline</a:t>
            </a:r>
          </a:p>
          <a:p>
            <a:r>
              <a:rPr lang="en-US" sz="1350" dirty="0"/>
              <a:t>18</a:t>
            </a:r>
            <a:r>
              <a:rPr lang="en-US" sz="1350" baseline="30000" dirty="0"/>
              <a:t>th</a:t>
            </a:r>
            <a:r>
              <a:rPr lang="en-US" sz="1350" dirty="0"/>
              <a:t> February 2017</a:t>
            </a:r>
          </a:p>
        </p:txBody>
      </p:sp>
    </p:spTree>
    <p:extLst>
      <p:ext uri="{BB962C8B-B14F-4D97-AF65-F5344CB8AC3E}">
        <p14:creationId xmlns:p14="http://schemas.microsoft.com/office/powerpoint/2010/main" val="166401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figure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002" y="1257301"/>
            <a:ext cx="2263378" cy="2914650"/>
          </a:xfrm>
        </p:spPr>
      </p:pic>
      <p:pic>
        <p:nvPicPr>
          <p:cNvPr id="37896" name="Picture 8" descr="figure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06" y="1050642"/>
            <a:ext cx="1161905" cy="3555649"/>
          </a:xfrm>
        </p:spPr>
      </p:pic>
      <p:pic>
        <p:nvPicPr>
          <p:cNvPr id="37900" name="Picture 12" descr="vessel twins small smal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121" y="4314333"/>
            <a:ext cx="1755577" cy="2246173"/>
          </a:xfrm>
        </p:spPr>
      </p:pic>
      <p:pic>
        <p:nvPicPr>
          <p:cNvPr id="37899" name="Picture 11" descr="piedrasnegrasstel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640" y="1257301"/>
            <a:ext cx="1943360" cy="5510709"/>
          </a:xfrm>
        </p:spPr>
      </p:pic>
      <p:pic>
        <p:nvPicPr>
          <p:cNvPr id="37901" name="Picture 13" descr="yaxchil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381" y="2501299"/>
            <a:ext cx="2577059" cy="38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236" y="190366"/>
            <a:ext cx="8403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+mj-lt"/>
              </a:rPr>
              <a:t>Maya Elites:  Keeping the World safe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46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48354" y="289560"/>
            <a:ext cx="810697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Copan-</a:t>
            </a:r>
            <a:r>
              <a:rPr lang="en-US" dirty="0" err="1" smtClean="0"/>
              <a:t>Quirigua</a:t>
            </a:r>
            <a:r>
              <a:rPr lang="en-US" dirty="0" smtClean="0"/>
              <a:t>: The great </a:t>
            </a:r>
            <a:r>
              <a:rPr lang="en-US" dirty="0" smtClean="0"/>
              <a:t>battle?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1431607"/>
            <a:ext cx="3374390" cy="253079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62" y="1431607"/>
            <a:ext cx="3372555" cy="227647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36" y="3391217"/>
            <a:ext cx="2569845" cy="342646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t="14731" r="29721" b="55866"/>
          <a:stretch/>
        </p:blipFill>
        <p:spPr>
          <a:xfrm>
            <a:off x="248354" y="4257358"/>
            <a:ext cx="2553333" cy="244840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11334" r="11266" b="59666"/>
          <a:stretch/>
        </p:blipFill>
        <p:spPr>
          <a:xfrm>
            <a:off x="5736073" y="4257358"/>
            <a:ext cx="3271516" cy="16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2" name="Picture 2" descr="200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0" r="2205" b="1274"/>
          <a:stretch>
            <a:fillRect/>
          </a:stretch>
        </p:blipFill>
        <p:spPr bwMode="auto">
          <a:xfrm>
            <a:off x="341232" y="262891"/>
            <a:ext cx="4830843" cy="59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5172075" y="2855449"/>
            <a:ext cx="12882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350" dirty="0"/>
              <a:t>Erased figure of</a:t>
            </a:r>
          </a:p>
          <a:p>
            <a:r>
              <a:rPr lang="en-US" altLang="x-none" sz="1350" dirty="0"/>
              <a:t>Hatshepsut</a:t>
            </a:r>
          </a:p>
        </p:txBody>
      </p:sp>
      <p:sp>
        <p:nvSpPr>
          <p:cNvPr id="174086" name="Line 6"/>
          <p:cNvSpPr>
            <a:spLocks noChangeShapeType="1"/>
          </p:cNvSpPr>
          <p:nvPr/>
        </p:nvSpPr>
        <p:spPr bwMode="auto">
          <a:xfrm flipH="1" flipV="1">
            <a:off x="3924513" y="2414590"/>
            <a:ext cx="1314450" cy="400050"/>
          </a:xfrm>
          <a:prstGeom prst="line">
            <a:avLst/>
          </a:prstGeom>
          <a:noFill/>
          <a:ln w="28575">
            <a:solidFill>
              <a:srgbClr val="E2162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73" y="3616388"/>
            <a:ext cx="2683687" cy="3241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3471" y="262891"/>
            <a:ext cx="5098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Rewriting the narrative: again</a:t>
            </a:r>
            <a:r>
              <a:rPr lang="is-IS" sz="4400" dirty="0" smtClean="0">
                <a:latin typeface="+mj-lt"/>
              </a:rPr>
              <a:t>….</a:t>
            </a:r>
            <a:endParaRPr lang="en-US" sz="4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13" y="1691630"/>
            <a:ext cx="2477947" cy="1788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4" y="496062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IMG779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Is this text just getting you interested in archaeology?</a:t>
            </a:r>
          </a:p>
        </p:txBody>
      </p:sp>
      <p:sp>
        <p:nvSpPr>
          <p:cNvPr id="22535" name="Rectangle 7"/>
          <p:cNvSpPr>
            <a:spLocks noGrp="1" noChangeArrowheads="1"/>
          </p:cNvSpPr>
          <p:nvPr>
            <p:ph idx="1"/>
          </p:nvPr>
        </p:nvSpPr>
        <p:spPr>
          <a:xfrm>
            <a:off x="628650" y="2011680"/>
            <a:ext cx="7509510" cy="442341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The message is only part of </a:t>
            </a:r>
            <a:r>
              <a:rPr lang="en-US" altLang="en-US" dirty="0" smtClean="0"/>
              <a:t>communication </a:t>
            </a:r>
            <a:r>
              <a:rPr lang="mr-IN" altLang="en-US" dirty="0" smtClean="0"/>
              <a:t>–</a:t>
            </a:r>
            <a:r>
              <a:rPr lang="en-US" altLang="en-US" dirty="0" smtClean="0"/>
              <a:t> the context and material of writing helps convey meaning.</a:t>
            </a:r>
            <a:endParaRPr lang="en-US" altLang="en-US" dirty="0" smtClean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The o</a:t>
            </a:r>
            <a:r>
              <a:rPr lang="en-US" altLang="en-US" dirty="0" smtClean="0"/>
              <a:t>rigins </a:t>
            </a:r>
            <a:r>
              <a:rPr lang="en-US" altLang="en-US" dirty="0"/>
              <a:t>of writing are diverse and use a range of different symbolic </a:t>
            </a:r>
            <a:r>
              <a:rPr lang="en-US" altLang="en-US" dirty="0" smtClean="0"/>
              <a:t>systems, but</a:t>
            </a:r>
            <a:r>
              <a:rPr lang="is-IS" altLang="en-US" dirty="0" smtClean="0"/>
              <a:t>….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b="1" dirty="0"/>
              <a:t>The origins of writing revolved around establishing economic or political </a:t>
            </a:r>
            <a:r>
              <a:rPr lang="en-US" altLang="en-US" b="1" dirty="0" smtClean="0"/>
              <a:t>authority</a:t>
            </a:r>
          </a:p>
          <a:p>
            <a:pPr>
              <a:lnSpc>
                <a:spcPct val="90000"/>
              </a:lnSpc>
            </a:pPr>
            <a:r>
              <a:rPr lang="en-US" altLang="en-US" b="1" dirty="0" smtClean="0"/>
              <a:t>Communication relies on material culture to ‘</a:t>
            </a:r>
            <a:r>
              <a:rPr lang="en-US" altLang="en-US" b="1" dirty="0" err="1" smtClean="0"/>
              <a:t>materialise</a:t>
            </a:r>
            <a:r>
              <a:rPr lang="en-US" altLang="en-US" b="1" dirty="0" smtClean="0"/>
              <a:t>’ meaning and symbolic authority.</a:t>
            </a:r>
            <a:endParaRPr lang="en-US" altLang="en-US" b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b="1" i="1" dirty="0" smtClean="0"/>
              <a:t>The u</a:t>
            </a:r>
            <a:r>
              <a:rPr lang="en-US" altLang="en-US" b="1" i="1" dirty="0" smtClean="0"/>
              <a:t>se </a:t>
            </a:r>
            <a:r>
              <a:rPr lang="en-US" altLang="en-US" b="1" i="1" dirty="0"/>
              <a:t>of text to create truth rather than reflect </a:t>
            </a:r>
            <a:r>
              <a:rPr lang="en-US" altLang="en-US" b="1" i="1" dirty="0" smtClean="0"/>
              <a:t>truth – Fake News is nothing new!</a:t>
            </a:r>
            <a:endParaRPr lang="en-US" altLang="en-US" b="1" i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6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IMG779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Origins of language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we communicate?</a:t>
            </a:r>
          </a:p>
          <a:p>
            <a:r>
              <a:rPr lang="en-US" dirty="0" smtClean="0"/>
              <a:t>Is it just about information transfer?</a:t>
            </a:r>
          </a:p>
          <a:p>
            <a:r>
              <a:rPr lang="en-US" dirty="0" smtClean="0"/>
              <a:t>Reconstructing past communication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0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9" y="375409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east_chimpanzee_main103936_148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89" y="4149089"/>
            <a:ext cx="4863931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994" y="628650"/>
            <a:ext cx="5455518" cy="1242184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 smtClean="0"/>
              <a:t>Language as social glue</a:t>
            </a:r>
            <a:endParaRPr lang="en-US" altLang="en-US" dirty="0"/>
          </a:p>
        </p:txBody>
      </p:sp>
      <p:pic>
        <p:nvPicPr>
          <p:cNvPr id="8200" name="Picture 8" descr="human_evolution_article_pop_big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6511" y="1208847"/>
            <a:ext cx="3226923" cy="2227434"/>
          </a:xfrm>
        </p:spPr>
      </p:pic>
      <p:pic>
        <p:nvPicPr>
          <p:cNvPr id="8201" name="Picture 9" descr="wwc_article_pop3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90" y="1870834"/>
            <a:ext cx="2800350" cy="1933575"/>
          </a:xfrm>
        </p:spPr>
      </p:pic>
      <p:pic>
        <p:nvPicPr>
          <p:cNvPr id="8203" name="Picture 11" descr="hunt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3" y="4029726"/>
            <a:ext cx="3363750" cy="25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1_22_neanderthal_famil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710" y="2364292"/>
            <a:ext cx="2426515" cy="188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79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feature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70" y="248840"/>
            <a:ext cx="1593533" cy="26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46156" y="469478"/>
            <a:ext cx="5431735" cy="108585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/>
              <a:t>Homo sapiens and the “Symbolic Revolution”</a:t>
            </a:r>
          </a:p>
        </p:txBody>
      </p:sp>
      <p:pic>
        <p:nvPicPr>
          <p:cNvPr id="9223" name="Picture 7" descr="BlombosOchr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41" y="2024806"/>
            <a:ext cx="3492820" cy="1606697"/>
          </a:xfrm>
        </p:spPr>
      </p:pic>
      <p:pic>
        <p:nvPicPr>
          <p:cNvPr id="9224" name="Picture 8" descr="BigMSAPlate5-w-hol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5079" y="3202184"/>
            <a:ext cx="2934394" cy="3415785"/>
          </a:xfrm>
        </p:spPr>
      </p:pic>
      <p:pic>
        <p:nvPicPr>
          <p:cNvPr id="9225" name="Picture 9" descr="800px-Map_of_Palaeolithic_Ar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41" y="4011928"/>
            <a:ext cx="4162233" cy="2606041"/>
          </a:xfrm>
        </p:spPr>
      </p:pic>
      <p:pic>
        <p:nvPicPr>
          <p:cNvPr id="9226" name="Picture 10" descr="sarmunaco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129" y="2320665"/>
            <a:ext cx="1456252" cy="232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3182" y="537210"/>
            <a:ext cx="6282027" cy="1303020"/>
          </a:xfrm>
        </p:spPr>
        <p:txBody>
          <a:bodyPr>
            <a:normAutofit/>
          </a:bodyPr>
          <a:lstStyle/>
          <a:p>
            <a:pPr algn="l"/>
            <a:r>
              <a:rPr lang="en-US" altLang="en-US" dirty="0" smtClean="0"/>
              <a:t>Communication and archaeology</a:t>
            </a:r>
            <a:endParaRPr lang="en-US" alt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17220" y="2114550"/>
            <a:ext cx="7738109" cy="44005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“Finding” past languages in prehistory is problematic </a:t>
            </a:r>
            <a:r>
              <a:rPr lang="mr-IN" altLang="en-US" sz="3200" dirty="0" smtClean="0"/>
              <a:t>–</a:t>
            </a:r>
            <a:r>
              <a:rPr lang="en-US" altLang="en-US" sz="3200" dirty="0" smtClean="0"/>
              <a:t> </a:t>
            </a:r>
            <a:r>
              <a:rPr lang="en-US" altLang="en-US" sz="3200" dirty="0" smtClean="0"/>
              <a:t>we have</a:t>
            </a:r>
            <a:r>
              <a:rPr lang="en-US" altLang="en-US" sz="3200" dirty="0" smtClean="0"/>
              <a:t> </a:t>
            </a:r>
            <a:r>
              <a:rPr lang="en-US" altLang="en-US" sz="3200" dirty="0"/>
              <a:t>the modern </a:t>
            </a:r>
            <a:r>
              <a:rPr lang="en-US" altLang="en-US" sz="3200" dirty="0" smtClean="0"/>
              <a:t>distribution as primary evidence</a:t>
            </a:r>
            <a:endParaRPr lang="en-US" altLang="en-US" sz="3200" dirty="0"/>
          </a:p>
          <a:p>
            <a:pPr>
              <a:lnSpc>
                <a:spcPct val="90000"/>
              </a:lnSpc>
            </a:pP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There is n</a:t>
            </a:r>
            <a:r>
              <a:rPr lang="en-US" altLang="en-US" sz="3200" dirty="0" smtClean="0"/>
              <a:t>o </a:t>
            </a:r>
            <a:r>
              <a:rPr lang="en-US" altLang="en-US" sz="3200" dirty="0"/>
              <a:t>direct correlation between the language people use and the material culture people use.</a:t>
            </a:r>
          </a:p>
          <a:p>
            <a:pPr>
              <a:lnSpc>
                <a:spcPct val="90000"/>
              </a:lnSpc>
            </a:pP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BUT, m</a:t>
            </a:r>
            <a:r>
              <a:rPr lang="en-US" altLang="en-US" sz="3200" dirty="0" smtClean="0"/>
              <a:t>aterial </a:t>
            </a:r>
            <a:r>
              <a:rPr lang="en-US" altLang="en-US" sz="3200" dirty="0"/>
              <a:t>culture </a:t>
            </a:r>
            <a:r>
              <a:rPr lang="en-US" altLang="en-US" sz="3200" dirty="0" smtClean="0"/>
              <a:t>is </a:t>
            </a:r>
            <a:r>
              <a:rPr lang="en-US" altLang="en-US" sz="3200" dirty="0"/>
              <a:t>a pivotal means of human communication and symbolism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96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IMG779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Texts</a:t>
            </a:r>
            <a:endParaRPr lang="en-US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Origins</a:t>
            </a:r>
          </a:p>
          <a:p>
            <a:r>
              <a:rPr lang="en-US" dirty="0" smtClean="0"/>
              <a:t>Material culture plus?</a:t>
            </a:r>
          </a:p>
          <a:p>
            <a:r>
              <a:rPr lang="en-US" dirty="0" smtClean="0"/>
              <a:t>Materiality and context contributions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0845"/>
            <a:ext cx="3998935" cy="192229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b="1" i="1" dirty="0" smtClean="0"/>
              <a:t>Writing: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External </a:t>
            </a:r>
            <a:r>
              <a:rPr lang="en-US" altLang="en-US" dirty="0" smtClean="0"/>
              <a:t>Symbolic </a:t>
            </a:r>
            <a:r>
              <a:rPr lang="en-US" altLang="en-US" dirty="0" smtClean="0"/>
              <a:t>Storage</a:t>
            </a:r>
            <a:endParaRPr lang="en-US" alt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139" y="2400300"/>
            <a:ext cx="4390611" cy="41033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Act of information transcription?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/>
              <a:t>Definition of “</a:t>
            </a:r>
            <a:r>
              <a:rPr lang="en-US" altLang="en-US" sz="3200" dirty="0" err="1"/>
              <a:t>civilisation</a:t>
            </a:r>
            <a:r>
              <a:rPr lang="en-US" altLang="en-US" sz="3200" dirty="0"/>
              <a:t>” (V. Gordon Childe)?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/>
              <a:t>Symbolism in the act of </a:t>
            </a:r>
            <a:r>
              <a:rPr lang="en-US" altLang="en-US" sz="3200" dirty="0" smtClean="0"/>
              <a:t>writing</a:t>
            </a:r>
            <a:r>
              <a:rPr lang="en-US" altLang="en-US" sz="3200" dirty="0"/>
              <a:t> </a:t>
            </a:r>
            <a:r>
              <a:rPr lang="en-US" altLang="en-US" sz="3200" dirty="0" smtClean="0"/>
              <a:t>and the material it is written upon.</a:t>
            </a:r>
            <a:endParaRPr lang="en-US" altLang="en-US" sz="3200" dirty="0" smtClean="0"/>
          </a:p>
        </p:txBody>
      </p:sp>
      <p:pic>
        <p:nvPicPr>
          <p:cNvPr id="10247" name="Picture 7" descr="100_018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9929"/>
          <a:stretch>
            <a:fillRect/>
          </a:stretch>
        </p:blipFill>
        <p:spPr>
          <a:xfrm>
            <a:off x="4826619" y="340845"/>
            <a:ext cx="1763767" cy="4146650"/>
          </a:xfrm>
        </p:spPr>
      </p:pic>
      <p:pic>
        <p:nvPicPr>
          <p:cNvPr id="10246" name="Picture 6" descr="graffiti46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1063" y="4276946"/>
            <a:ext cx="3782988" cy="2466754"/>
          </a:xfrm>
        </p:spPr>
      </p:pic>
      <p:pic>
        <p:nvPicPr>
          <p:cNvPr id="10248" name="Picture 8" descr="MS 1-2005(f098r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0" y="137159"/>
            <a:ext cx="2261235" cy="34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4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IMG7795"/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4594" y="428625"/>
            <a:ext cx="5526157" cy="857250"/>
          </a:xfrm>
        </p:spPr>
        <p:txBody>
          <a:bodyPr/>
          <a:lstStyle/>
          <a:p>
            <a:pPr algn="l"/>
            <a:r>
              <a:rPr lang="en-US" altLang="en-US"/>
              <a:t>Early Writing systems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595" y="1405890"/>
            <a:ext cx="3833398" cy="51435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Ideographic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Pictographic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Alphabetic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Other systems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/>
              <a:t>Individual marks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/>
              <a:t>Calendrical systems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/>
              <a:t>Tokens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Mnemonic devices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/>
              <a:t>“Quipu”</a:t>
            </a:r>
          </a:p>
        </p:txBody>
      </p:sp>
      <p:pic>
        <p:nvPicPr>
          <p:cNvPr id="8199" name="Picture 7" descr="cuneifor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1" y="219606"/>
            <a:ext cx="1794509" cy="1778830"/>
          </a:xfrm>
        </p:spPr>
      </p:pic>
      <p:pic>
        <p:nvPicPr>
          <p:cNvPr id="8198" name="Picture 6" descr="HeraclesPapyru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3571" y="4976815"/>
            <a:ext cx="3752782" cy="1762124"/>
          </a:xfrm>
        </p:spPr>
      </p:pic>
      <p:pic>
        <p:nvPicPr>
          <p:cNvPr id="8200" name="Picture 8" descr="zutu81_2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13" y="1998436"/>
            <a:ext cx="1944218" cy="276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Quipu_yupa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11" y="1960957"/>
            <a:ext cx="2046136" cy="317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2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</TotalTime>
  <Words>579</Words>
  <Application>Microsoft Macintosh PowerPoint</Application>
  <PresentationFormat>On-screen Show (4:3)</PresentationFormat>
  <Paragraphs>121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Adobe Garamond Pro</vt:lpstr>
      <vt:lpstr>Calibri</vt:lpstr>
      <vt:lpstr>Calibri Light</vt:lpstr>
      <vt:lpstr>Garamond</vt:lpstr>
      <vt:lpstr>Mangal</vt:lpstr>
      <vt:lpstr>Arial</vt:lpstr>
      <vt:lpstr>Office Theme</vt:lpstr>
      <vt:lpstr>“Fake news”: A new title for an old strategy</vt:lpstr>
      <vt:lpstr>PowerPoint Presentation</vt:lpstr>
      <vt:lpstr>Origins of language</vt:lpstr>
      <vt:lpstr>Language as social glue</vt:lpstr>
      <vt:lpstr>Homo sapiens and the “Symbolic Revolution”</vt:lpstr>
      <vt:lpstr>Communication and archaeology</vt:lpstr>
      <vt:lpstr>Texts</vt:lpstr>
      <vt:lpstr>Writing:  External Symbolic Storage</vt:lpstr>
      <vt:lpstr>Early Writing systems</vt:lpstr>
      <vt:lpstr>Earliest writing: Mesopotamia</vt:lpstr>
      <vt:lpstr>Epic of Gilgamesh</vt:lpstr>
      <vt:lpstr>Earliest writing Egypt</vt:lpstr>
      <vt:lpstr>Earliest writing:  Oaxaca</vt:lpstr>
      <vt:lpstr>The power of writing</vt:lpstr>
      <vt:lpstr>Imagery and texts</vt:lpstr>
      <vt:lpstr>PowerPoint Presentation</vt:lpstr>
      <vt:lpstr>Egypt: Tribute to the State</vt:lpstr>
      <vt:lpstr>PowerPoint Presentation</vt:lpstr>
      <vt:lpstr>Maya Kings: Amazing life histories</vt:lpstr>
      <vt:lpstr>PowerPoint Presentation</vt:lpstr>
      <vt:lpstr>Copan-Quirigua: The great battle?</vt:lpstr>
      <vt:lpstr>PowerPoint Presentation</vt:lpstr>
      <vt:lpstr>Is this text just getting you interested in archaeology?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“Fake news”: A new title for old policy…..</dc:title>
  <dc:creator>Daniel O'Boy</dc:creator>
  <cp:lastModifiedBy>Microsoft Office User</cp:lastModifiedBy>
  <cp:revision>55</cp:revision>
  <dcterms:created xsi:type="dcterms:W3CDTF">2017-02-21T14:15:16Z</dcterms:created>
  <dcterms:modified xsi:type="dcterms:W3CDTF">2019-06-07T09:54:10Z</dcterms:modified>
</cp:coreProperties>
</file>